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  <p:embeddedFont>
      <p:font typeface="Eczar Bold" panose="020B0604020202020204" charset="0"/>
      <p:regular r:id="rId27"/>
    </p:embeddedFont>
    <p:embeddedFont>
      <p:font typeface="Raleway" pitchFamily="2" charset="0"/>
      <p:regular r:id="rId28"/>
    </p:embeddedFont>
    <p:embeddedFont>
      <p:font typeface="Raleway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0188" y="4022062"/>
            <a:ext cx="16667624" cy="289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6"/>
              </a:lnSpc>
            </a:pPr>
            <a:r>
              <a:rPr lang="en-US" sz="9901">
                <a:solidFill>
                  <a:srgbClr val="273384"/>
                </a:solidFill>
                <a:latin typeface="Eczar Bold"/>
              </a:rPr>
              <a:t>ATTRITIONAI: EMPLOYEE CHURN PREDICTION</a:t>
            </a:r>
          </a:p>
        </p:txBody>
      </p:sp>
      <p:sp>
        <p:nvSpPr>
          <p:cNvPr id="4" name="Freeform 4"/>
          <p:cNvSpPr/>
          <p:nvPr/>
        </p:nvSpPr>
        <p:spPr>
          <a:xfrm rot="-3442328">
            <a:off x="12759754" y="6160928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30189" y="115428"/>
            <a:ext cx="2827621" cy="3448318"/>
          </a:xfrm>
          <a:custGeom>
            <a:avLst/>
            <a:gdLst/>
            <a:ahLst/>
            <a:cxnLst/>
            <a:rect l="l" t="t" r="r" b="b"/>
            <a:pathLst>
              <a:path w="2827621" h="3448318">
                <a:moveTo>
                  <a:pt x="0" y="0"/>
                </a:moveTo>
                <a:lnTo>
                  <a:pt x="2827622" y="0"/>
                </a:lnTo>
                <a:lnTo>
                  <a:pt x="2827622" y="3448319"/>
                </a:lnTo>
                <a:lnTo>
                  <a:pt x="0" y="3448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54146" y="7162625"/>
            <a:ext cx="13179708" cy="69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3500">
                <a:solidFill>
                  <a:srgbClr val="000000"/>
                </a:solidFill>
                <a:latin typeface="Raleway Bold"/>
              </a:rPr>
              <a:t>Presented by 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3296" y="2630615"/>
            <a:ext cx="15996004" cy="610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0" lvl="1" indent="-421005" algn="just">
              <a:lnSpc>
                <a:spcPts val="6942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Raleway"/>
              </a:rPr>
              <a:t>Unique to our project, the cosine similarity methodology segments the dataset into churned and non-churned employees. </a:t>
            </a:r>
          </a:p>
          <a:p>
            <a:pPr marL="842010" lvl="1" indent="-421005" algn="just">
              <a:lnSpc>
                <a:spcPts val="6942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Raleway"/>
              </a:rPr>
              <a:t>With 237 churned records, we calculate cosine similarity, ranking and selecting the top 10 similar employees for each churned individual. </a:t>
            </a:r>
          </a:p>
          <a:p>
            <a:pPr marL="842010" lvl="1" indent="-421005" algn="just">
              <a:lnSpc>
                <a:spcPts val="6942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Raleway"/>
              </a:rPr>
              <a:t>This list aids HR in proactive retention, minimizing costs by retaining existing employees instead of hiring new ones.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0868" y="1102925"/>
            <a:ext cx="16506263" cy="100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1"/>
              </a:lnSpc>
            </a:pPr>
            <a:r>
              <a:rPr lang="en-US" sz="6300">
                <a:solidFill>
                  <a:srgbClr val="273384"/>
                </a:solidFill>
                <a:latin typeface="Eczar Bold"/>
              </a:rPr>
              <a:t>Implementation Details- Cosine Similarity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 rot="-7038826">
            <a:off x="-3991761" y="-3234304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93855" y="3452133"/>
            <a:ext cx="15100290" cy="474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Logistic regression predicts churn using a polynomial model with sigmoid activation, feature normalization, and regularization.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Training includes gradient descent with three dataset permutations for robust assessment.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Analysis of results, including accuracy and confusion matrices, offers insights.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8592" y="1445396"/>
            <a:ext cx="13610817" cy="106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9"/>
              </a:lnSpc>
            </a:pPr>
            <a:r>
              <a:rPr lang="en-US" sz="6700">
                <a:solidFill>
                  <a:srgbClr val="273384"/>
                </a:solidFill>
                <a:latin typeface="Eczar Bold"/>
              </a:rPr>
              <a:t>Implementation Details- Logistic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35187" y="2974611"/>
            <a:ext cx="15417627" cy="474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The Random Forest (RF) classification here is fine-tuned via GridSearchCV, and a subsequent Neural Network (NN) model.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Input for NN features the probabilities on training and testing sets giving robust classification and NN's pattern extraction.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Evaluation metrics (accuracy, precision, recall, and F1 score) were employed to assess the model's predictive performance.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245649" y="1267529"/>
            <a:ext cx="18779298" cy="106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9"/>
              </a:lnSpc>
            </a:pPr>
            <a:r>
              <a:rPr lang="en-US" sz="6700">
                <a:solidFill>
                  <a:srgbClr val="273384"/>
                </a:solidFill>
                <a:latin typeface="Eczar Bold"/>
              </a:rPr>
              <a:t>Implementation Details-Random Forest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82713" y="2566306"/>
            <a:ext cx="9922573" cy="6173830"/>
          </a:xfrm>
          <a:custGeom>
            <a:avLst/>
            <a:gdLst/>
            <a:ahLst/>
            <a:cxnLst/>
            <a:rect l="l" t="t" r="r" b="b"/>
            <a:pathLst>
              <a:path w="9922573" h="6173830">
                <a:moveTo>
                  <a:pt x="0" y="0"/>
                </a:moveTo>
                <a:lnTo>
                  <a:pt x="9922574" y="0"/>
                </a:lnTo>
                <a:lnTo>
                  <a:pt x="9922574" y="6173829"/>
                </a:lnTo>
                <a:lnTo>
                  <a:pt x="0" y="6173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6" t="-576" b="-57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33036" y="899723"/>
            <a:ext cx="13021929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Comparison of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68807" y="8741874"/>
            <a:ext cx="4350385" cy="76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8"/>
              </a:lnSpc>
              <a:spcBef>
                <a:spcPct val="0"/>
              </a:spcBef>
            </a:pPr>
            <a:r>
              <a:rPr lang="en-US" sz="3334">
                <a:solidFill>
                  <a:srgbClr val="000000"/>
                </a:solidFill>
                <a:latin typeface="Raleway Bold"/>
              </a:rPr>
              <a:t>Accuracy of 3 Models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94068" y="2168192"/>
            <a:ext cx="12499864" cy="4225425"/>
          </a:xfrm>
          <a:custGeom>
            <a:avLst/>
            <a:gdLst/>
            <a:ahLst/>
            <a:cxnLst/>
            <a:rect l="l" t="t" r="r" b="b"/>
            <a:pathLst>
              <a:path w="12499864" h="4225425">
                <a:moveTo>
                  <a:pt x="0" y="0"/>
                </a:moveTo>
                <a:lnTo>
                  <a:pt x="12499864" y="0"/>
                </a:lnTo>
                <a:lnTo>
                  <a:pt x="12499864" y="4225425"/>
                </a:lnTo>
                <a:lnTo>
                  <a:pt x="0" y="42254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9014" y="320743"/>
            <a:ext cx="17729972" cy="97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7"/>
              </a:lnSpc>
            </a:pPr>
            <a:r>
              <a:rPr lang="en-US" sz="6100">
                <a:solidFill>
                  <a:srgbClr val="273384"/>
                </a:solidFill>
                <a:latin typeface="Eczar Bold"/>
              </a:rPr>
              <a:t>Uniqueness of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6976358"/>
            <a:ext cx="18288000" cy="244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8"/>
              </a:lnSpc>
              <a:spcBef>
                <a:spcPct val="0"/>
              </a:spcBef>
            </a:pPr>
            <a:r>
              <a:rPr lang="en-US" sz="3334">
                <a:solidFill>
                  <a:srgbClr val="000000"/>
                </a:solidFill>
                <a:latin typeface="Raleway Bold"/>
              </a:rPr>
              <a:t>List of  Potential Churners specially developed for HR Department so that the organization can cut down their costs by retaining old employees instead of hiring new employees.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54368"/>
            <a:ext cx="16230600" cy="630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Comparing attrition prediction algorithms, Logistic Regression (81.7%) offers simplicity, while Cosine Similarity serves similarity identification. XGBoost (81.29%) and Random Forest (83.81%) demonstrate a complexity-performance trade-off, with Random Forest being the most accurate. Ensemble models excel in intricate relationships.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Logistic Regression's simplicity is valuable, and model choice depends on factors like interpretability and computational cost, aligning with prediction objectives.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33036" y="899723"/>
            <a:ext cx="13021929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Comparison of 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668270"/>
            <a:ext cx="16230600" cy="4740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Our research trajectory aims to enhance employee attrition prediction.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Exploring refined feature engineering promises a nuanced understanding of influential factors.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Future directions include algorithmic diversification, advanced feature engineering, temporal considerations, industry collaborations, and continuous model validation, strengthening the framework's robustness.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38318" y="654157"/>
            <a:ext cx="12411365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Future Scope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Freeform 3"/>
          <p:cNvSpPr/>
          <p:nvPr/>
        </p:nvSpPr>
        <p:spPr>
          <a:xfrm rot="-7038826">
            <a:off x="-3974085" y="-43003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38826">
            <a:off x="17726571" y="1543389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2386" y="3640897"/>
            <a:ext cx="14974069" cy="4541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962" lvl="1" indent="-399481" algn="just">
              <a:lnSpc>
                <a:spcPts val="6031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Raleway"/>
              </a:rPr>
              <a:t>We use predictive analytics and machine learning to anticipate employee attrition.</a:t>
            </a:r>
          </a:p>
          <a:p>
            <a:pPr marL="798962" lvl="1" indent="-399481" algn="just">
              <a:lnSpc>
                <a:spcPts val="6031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Raleway"/>
              </a:rPr>
              <a:t>Our unique cosine similarity methodology identifies potential churners.</a:t>
            </a:r>
          </a:p>
          <a:p>
            <a:pPr marL="798962" lvl="1" indent="-399481" algn="just">
              <a:lnSpc>
                <a:spcPts val="6031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Raleway"/>
              </a:rPr>
              <a:t>Future improvements include advanced algorithms, better feature engineering, and ongoing validation.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98919" y="1570220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6883" y="2403084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56883" y="3682925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59680" y="6315789"/>
            <a:ext cx="771999" cy="7719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6883" y="4962765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56883" y="7522446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612654" y="2203059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https://ieeexplore.ieee.org/document/8528586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0277" y="2373603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273384"/>
                </a:solidFill>
                <a:latin typeface="Raleway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0277" y="3653444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277" y="6292484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0277" y="4898687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0277" y="7452755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273384"/>
                </a:solidFill>
                <a:latin typeface="Raleway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15650" y="273744"/>
            <a:ext cx="64566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References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2654" y="3451172"/>
            <a:ext cx="7475222" cy="116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2390">
                <a:solidFill>
                  <a:srgbClr val="000000"/>
                </a:solidFill>
                <a:latin typeface="Raleway"/>
              </a:rPr>
              <a:t>https://www.kaggle.com/datasets/thedevastator/employee-attrition-and-factors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04157" y="4792350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https://www.kaggle.com/datasets/kadirduran/hr-dataset/data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04157" y="6139733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https://ieeexplore.ieee.org/document/8075270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2654" y="7704314"/>
            <a:ext cx="7292216" cy="59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https://staircase.ai/learn/churn-prediction/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44000" y="2283519"/>
            <a:ext cx="768780" cy="76878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3746227"/>
            <a:ext cx="768780" cy="76878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9144000" y="6291000"/>
            <a:ext cx="768780" cy="768780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144000" y="5098284"/>
            <a:ext cx="768780" cy="76878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144000" y="7757944"/>
            <a:ext cx="768780" cy="76878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10150905" y="2083494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https://mode.com/blog/predicting-and-preventing-churn/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256921" y="2385829"/>
            <a:ext cx="542938" cy="4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4"/>
              </a:lnSpc>
            </a:pPr>
            <a:r>
              <a:rPr lang="en-US" sz="2589">
                <a:solidFill>
                  <a:srgbClr val="273384"/>
                </a:solidFill>
                <a:latin typeface="Raleway Bold"/>
              </a:rPr>
              <a:t>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256921" y="3833031"/>
            <a:ext cx="542938" cy="4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4"/>
              </a:lnSpc>
              <a:spcBef>
                <a:spcPct val="0"/>
              </a:spcBef>
            </a:pPr>
            <a:r>
              <a:rPr lang="en-US" sz="2589">
                <a:solidFill>
                  <a:srgbClr val="273384"/>
                </a:solidFill>
                <a:latin typeface="Raleway Bold"/>
              </a:rPr>
              <a:t>7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56921" y="6384870"/>
            <a:ext cx="542938" cy="4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4"/>
              </a:lnSpc>
              <a:spcBef>
                <a:spcPct val="0"/>
              </a:spcBef>
            </a:pPr>
            <a:r>
              <a:rPr lang="en-US" sz="2589">
                <a:solidFill>
                  <a:srgbClr val="273384"/>
                </a:solidFill>
                <a:latin typeface="Raleway Bold"/>
              </a:rPr>
              <a:t>9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56921" y="5192154"/>
            <a:ext cx="542938" cy="4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4"/>
              </a:lnSpc>
              <a:spcBef>
                <a:spcPct val="0"/>
              </a:spcBef>
            </a:pPr>
            <a:r>
              <a:rPr lang="en-US" sz="2589">
                <a:solidFill>
                  <a:srgbClr val="273384"/>
                </a:solidFill>
                <a:latin typeface="Raleway Bold"/>
              </a:rPr>
              <a:t>8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256921" y="7833351"/>
            <a:ext cx="542938" cy="48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4"/>
              </a:lnSpc>
              <a:spcBef>
                <a:spcPct val="0"/>
              </a:spcBef>
            </a:pPr>
            <a:r>
              <a:rPr lang="en-US" sz="2589">
                <a:solidFill>
                  <a:srgbClr val="273384"/>
                </a:solidFill>
                <a:latin typeface="Raleway Bold"/>
              </a:rPr>
              <a:t>10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50905" y="3515960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https://arxiv.org/ftp/arxiv/papers/1912/1912.11346.pdf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150905" y="5121006"/>
            <a:ext cx="7292216" cy="591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https://arxiv.org/pdf/2309.14390.pdf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50905" y="6072064"/>
            <a:ext cx="7292216" cy="124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8"/>
              </a:lnSpc>
            </a:pPr>
            <a:r>
              <a:rPr lang="en-US" sz="2589">
                <a:solidFill>
                  <a:srgbClr val="000000"/>
                </a:solidFill>
                <a:latin typeface="Raleway"/>
              </a:rPr>
              <a:t>https://medium.com/@aaysbt/employee-churn-analysis-be94751e4df5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150905" y="7601071"/>
            <a:ext cx="7292216" cy="176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0"/>
              </a:lnSpc>
            </a:pPr>
            <a:r>
              <a:rPr lang="en-US" sz="2390">
                <a:solidFill>
                  <a:srgbClr val="000000"/>
                </a:solidFill>
                <a:latin typeface="Raleway"/>
              </a:rPr>
              <a:t>https://www.kaggle.com/code/hamzaben/employee-churn-model-w-strategic-retention-plan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0274" y="361950"/>
            <a:ext cx="145074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Zoom Recording Link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4610100"/>
            <a:ext cx="17259300" cy="167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 dirty="0">
                <a:solidFill>
                  <a:srgbClr val="273384"/>
                </a:solidFill>
                <a:latin typeface="Canva Sans"/>
              </a:rPr>
              <a:t>https://stevens.zoom.us/rec/share/OZRgu2qx4jqh9XVc_GuG4llk5WPkVws1W7w4Ip0velmDUdMObmjuc617QaWnZd7y.YrbhJgzZsJny0mi7?startTime=1702605245000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86772" y="1906945"/>
            <a:ext cx="757045" cy="75704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986772" y="4417044"/>
            <a:ext cx="757045" cy="75704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4986772" y="3161994"/>
            <a:ext cx="757045" cy="75704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986772" y="5672093"/>
            <a:ext cx="757045" cy="757045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097970" y="1894318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97970" y="4364985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97970" y="3115440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97970" y="5620034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82427" y="361950"/>
            <a:ext cx="645669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Agenda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986772" y="6737374"/>
            <a:ext cx="757045" cy="757045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4986772" y="7992423"/>
            <a:ext cx="757045" cy="757045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4986772" y="9247473"/>
            <a:ext cx="757045" cy="75704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5097970" y="6724747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5"/>
              </a:lnSpc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97970" y="7979796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97970" y="9200918"/>
            <a:ext cx="534650" cy="63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85"/>
              </a:lnSpc>
              <a:spcBef>
                <a:spcPct val="0"/>
              </a:spcBef>
            </a:pPr>
            <a:r>
              <a:rPr lang="en-US" sz="3430">
                <a:solidFill>
                  <a:srgbClr val="273384"/>
                </a:solidFill>
                <a:latin typeface="Raleway Bold"/>
              </a:rPr>
              <a:t>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120326" y="2018143"/>
            <a:ext cx="7180902" cy="7868338"/>
            <a:chOff x="0" y="0"/>
            <a:chExt cx="9574536" cy="10491118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66700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Introduction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460810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Related work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126051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Our Approach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4775851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Comparison of Results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6091008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Future Scope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7830972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Conclusion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9558482"/>
              <a:ext cx="9574536" cy="932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8"/>
                </a:lnSpc>
              </a:pPr>
              <a:r>
                <a:rPr lang="en-US" sz="3334">
                  <a:solidFill>
                    <a:srgbClr val="000000"/>
                  </a:solidFill>
                  <a:latin typeface="Raleway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6619">
            <a:off x="-2800762" y="3343677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0"/>
                </a:moveTo>
                <a:lnTo>
                  <a:pt x="5029200" y="0"/>
                </a:lnTo>
                <a:lnTo>
                  <a:pt x="50292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675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38574">
            <a:off x="4567763" y="-656813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936786" flipV="1">
            <a:off x="16141297" y="3404390"/>
            <a:ext cx="5029200" cy="4114800"/>
          </a:xfrm>
          <a:custGeom>
            <a:avLst/>
            <a:gdLst/>
            <a:ahLst/>
            <a:cxnLst/>
            <a:rect l="l" t="t" r="r" b="b"/>
            <a:pathLst>
              <a:path w="5029200" h="4114800">
                <a:moveTo>
                  <a:pt x="0" y="4114800"/>
                </a:moveTo>
                <a:lnTo>
                  <a:pt x="5029200" y="4114800"/>
                </a:lnTo>
                <a:lnTo>
                  <a:pt x="5029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82286" y="-636283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72048" y="-5018174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730189" y="1028700"/>
            <a:ext cx="2827621" cy="3448318"/>
          </a:xfrm>
          <a:custGeom>
            <a:avLst/>
            <a:gdLst/>
            <a:ahLst/>
            <a:cxnLst/>
            <a:rect l="l" t="t" r="r" b="b"/>
            <a:pathLst>
              <a:path w="2827621" h="3448318">
                <a:moveTo>
                  <a:pt x="0" y="0"/>
                </a:moveTo>
                <a:lnTo>
                  <a:pt x="2827622" y="0"/>
                </a:lnTo>
                <a:lnTo>
                  <a:pt x="2827622" y="3448318"/>
                </a:lnTo>
                <a:lnTo>
                  <a:pt x="0" y="3448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25007" y="5019675"/>
            <a:ext cx="12837986" cy="215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71"/>
              </a:lnSpc>
            </a:pPr>
            <a:r>
              <a:rPr lang="en-US" sz="13599">
                <a:solidFill>
                  <a:srgbClr val="273384"/>
                </a:solidFill>
                <a:latin typeface="Eczar Bold"/>
                <a:ea typeface="Eczar Bold"/>
              </a:rPr>
              <a:t>﻿THANK YOU!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6541" y="3969153"/>
            <a:ext cx="5474919" cy="150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2"/>
              </a:lnSpc>
            </a:pPr>
            <a:endParaRPr/>
          </a:p>
          <a:p>
            <a:pPr algn="ctr">
              <a:lnSpc>
                <a:spcPts val="4032"/>
              </a:lnSpc>
            </a:pPr>
            <a:endParaRPr/>
          </a:p>
          <a:p>
            <a:pPr algn="ctr">
              <a:lnSpc>
                <a:spcPts val="4032"/>
              </a:lnSpc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36243">
            <a:off x="14707801" y="10287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838312">
            <a:off x="-5348892" y="215566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056498">
            <a:off x="-3881063" y="2889362"/>
            <a:ext cx="7762126" cy="8630578"/>
          </a:xfrm>
          <a:custGeom>
            <a:avLst/>
            <a:gdLst/>
            <a:ahLst/>
            <a:cxnLst/>
            <a:rect l="l" t="t" r="r" b="b"/>
            <a:pathLst>
              <a:path w="7762126" h="8630578">
                <a:moveTo>
                  <a:pt x="0" y="0"/>
                </a:moveTo>
                <a:lnTo>
                  <a:pt x="7762126" y="0"/>
                </a:lnTo>
                <a:lnTo>
                  <a:pt x="7762126" y="8630578"/>
                </a:lnTo>
                <a:lnTo>
                  <a:pt x="0" y="863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56498">
            <a:off x="14227763" y="-2642927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98919" y="3186247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98919" y="784984"/>
            <a:ext cx="7890162" cy="233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63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  <a:ea typeface="Eczar Bold"/>
              </a:rPr>
              <a:t>﻿Meet The Group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0885" y="3517000"/>
            <a:ext cx="6993632" cy="23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8"/>
              </a:lnSpc>
            </a:pPr>
            <a:r>
              <a:rPr lang="en-US" sz="3882">
                <a:solidFill>
                  <a:srgbClr val="000000"/>
                </a:solidFill>
                <a:latin typeface="Raleway"/>
              </a:rPr>
              <a:t>Ankit Vikas Agrawal</a:t>
            </a:r>
          </a:p>
          <a:p>
            <a:pPr algn="ctr">
              <a:lnSpc>
                <a:spcPts val="6328"/>
              </a:lnSpc>
            </a:pPr>
            <a:r>
              <a:rPr lang="en-US" sz="3882">
                <a:solidFill>
                  <a:srgbClr val="000000"/>
                </a:solidFill>
                <a:latin typeface="Raleway"/>
              </a:rPr>
              <a:t>Mathematical Sciences - Data Science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3099" y="6259438"/>
            <a:ext cx="6674935" cy="333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3666">
                <a:solidFill>
                  <a:srgbClr val="000000"/>
                </a:solidFill>
                <a:latin typeface="Raleway"/>
              </a:rPr>
              <a:t>Rohan Sharma</a:t>
            </a:r>
          </a:p>
          <a:p>
            <a:pPr algn="ctr">
              <a:lnSpc>
                <a:spcPts val="5976"/>
              </a:lnSpc>
            </a:pPr>
            <a:r>
              <a:rPr lang="en-US" sz="3666">
                <a:solidFill>
                  <a:srgbClr val="000000"/>
                </a:solidFill>
                <a:latin typeface="Raleway"/>
              </a:rPr>
              <a:t>Mathematical Sciences - Data Science</a:t>
            </a:r>
          </a:p>
          <a:p>
            <a:pPr algn="ctr">
              <a:lnSpc>
                <a:spcPts val="9117"/>
              </a:lnSpc>
            </a:pPr>
            <a:endParaRPr lang="en-US" sz="3666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23293" y="3507475"/>
            <a:ext cx="7432208" cy="303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5"/>
              </a:lnSpc>
            </a:pPr>
            <a:r>
              <a:rPr lang="en-US" sz="3715">
                <a:solidFill>
                  <a:srgbClr val="000000"/>
                </a:solidFill>
                <a:latin typeface="Raleway"/>
              </a:rPr>
              <a:t>Srini Narayanrao Vemuri</a:t>
            </a:r>
          </a:p>
          <a:p>
            <a:pPr algn="ctr">
              <a:lnSpc>
                <a:spcPts val="6055"/>
              </a:lnSpc>
            </a:pPr>
            <a:r>
              <a:rPr lang="en-US" sz="3715">
                <a:solidFill>
                  <a:srgbClr val="000000"/>
                </a:solidFill>
                <a:latin typeface="Raleway"/>
              </a:rPr>
              <a:t>Mathematical Sciences - Data Science</a:t>
            </a:r>
          </a:p>
          <a:p>
            <a:pPr algn="ctr">
              <a:lnSpc>
                <a:spcPts val="6055"/>
              </a:lnSpc>
            </a:pPr>
            <a:endParaRPr lang="en-US" sz="3715">
              <a:solidFill>
                <a:srgbClr val="000000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916" y="2206325"/>
            <a:ext cx="16141616" cy="666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8" lvl="1" indent="-356234" algn="just">
              <a:lnSpc>
                <a:spcPts val="5873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Raleway"/>
              </a:rPr>
              <a:t>This research initiative addresses the pressing issue of employee churn in contemporary business by leveraging predictive analytics. </a:t>
            </a:r>
          </a:p>
          <a:p>
            <a:pPr marL="712468" lvl="1" indent="-356234" algn="just">
              <a:lnSpc>
                <a:spcPts val="5873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Raleway"/>
              </a:rPr>
              <a:t>The project aims to develop a robust churn prediction model using advanced machine learning algorithms, including logistic regression, Random Forest, XGBoost, and cosine similarity. </a:t>
            </a:r>
          </a:p>
          <a:p>
            <a:pPr marL="712468" lvl="1" indent="-356234" algn="just">
              <a:lnSpc>
                <a:spcPts val="5873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Raleway"/>
              </a:rPr>
              <a:t>Utilizing IBM-provided data and emphasizing comprehensive data cleaning, the approach focuses on proactive communication of churn predictions to HR, providing a curated list of the top 10 potential cases for targeted retention strategies.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8919" y="495926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98919" y="3063602"/>
            <a:ext cx="7890162" cy="122645"/>
          </a:xfrm>
          <a:custGeom>
            <a:avLst/>
            <a:gdLst/>
            <a:ahLst/>
            <a:cxnLst/>
            <a:rect l="l" t="t" r="r" b="b"/>
            <a:pathLst>
              <a:path w="7890162" h="122645">
                <a:moveTo>
                  <a:pt x="0" y="0"/>
                </a:moveTo>
                <a:lnTo>
                  <a:pt x="7890162" y="0"/>
                </a:lnTo>
                <a:lnTo>
                  <a:pt x="7890162" y="122645"/>
                </a:lnTo>
                <a:lnTo>
                  <a:pt x="0" y="122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92599">
            <a:off x="16139664" y="8490281"/>
            <a:ext cx="3938319" cy="3222261"/>
          </a:xfrm>
          <a:custGeom>
            <a:avLst/>
            <a:gdLst/>
            <a:ahLst/>
            <a:cxnLst/>
            <a:rect l="l" t="t" r="r" b="b"/>
            <a:pathLst>
              <a:path w="3938319" h="3222261">
                <a:moveTo>
                  <a:pt x="0" y="0"/>
                </a:moveTo>
                <a:lnTo>
                  <a:pt x="3938319" y="0"/>
                </a:lnTo>
                <a:lnTo>
                  <a:pt x="3938319" y="3222261"/>
                </a:lnTo>
                <a:lnTo>
                  <a:pt x="0" y="322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98919" y="1307528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Related work</a:t>
            </a:r>
          </a:p>
        </p:txBody>
      </p:sp>
      <p:sp>
        <p:nvSpPr>
          <p:cNvPr id="5" name="Freeform 5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07784" y="3338647"/>
            <a:ext cx="15217225" cy="5190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Current approaches to employee churn use academic research  Kaggle notebooks, and industry blogs for insights into machine learning and HR interventions. </a:t>
            </a:r>
          </a:p>
          <a:p>
            <a:pPr algn="just">
              <a:lnSpc>
                <a:spcPts val="1958"/>
              </a:lnSpc>
            </a:pPr>
            <a:endParaRPr lang="en-US" sz="3500">
              <a:solidFill>
                <a:srgbClr val="000000"/>
              </a:solidFill>
              <a:latin typeface="Raleway"/>
            </a:endParaRP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Challenges include scalability and generalizability. </a:t>
            </a:r>
          </a:p>
          <a:p>
            <a:pPr algn="just">
              <a:lnSpc>
                <a:spcPts val="1958"/>
              </a:lnSpc>
            </a:pPr>
            <a:endParaRPr lang="en-US" sz="3500">
              <a:solidFill>
                <a:srgbClr val="000000"/>
              </a:solidFill>
              <a:latin typeface="Raleway"/>
            </a:endParaRP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A holistic approach integrates theory, practice, context, and strategy to manage employee churn effectively.</a:t>
            </a:r>
          </a:p>
        </p:txBody>
      </p:sp>
      <p:sp>
        <p:nvSpPr>
          <p:cNvPr id="7" name="Freeform 7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81181" y="850895"/>
            <a:ext cx="12925638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Description of Dataset</a:t>
            </a:r>
          </a:p>
        </p:txBody>
      </p:sp>
      <p:sp>
        <p:nvSpPr>
          <p:cNvPr id="3" name="Freeform 3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30088"/>
            <a:ext cx="16230600" cy="5621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64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aleway"/>
              </a:rPr>
              <a:t>Our employee churn prediction study relies on the 'IBM HR Analytics Employee Attrition &amp; Performance' dataset from Kaggle. </a:t>
            </a:r>
          </a:p>
          <a:p>
            <a:pPr marL="777240" lvl="1" indent="-388620" algn="just">
              <a:lnSpc>
                <a:spcPts val="64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aleway"/>
              </a:rPr>
              <a:t>The dataset has minimal missing data, and outlier management excludes 'EmployeeCount,' 'Over18,' and 'StandardHours' for relevance.</a:t>
            </a:r>
          </a:p>
          <a:p>
            <a:pPr marL="777240" lvl="1" indent="-388620" algn="just">
              <a:lnSpc>
                <a:spcPts val="64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Raleway"/>
              </a:rPr>
              <a:t>These preprocessing strategies optimize dataset integrity, forming a solid foundation for subsequent employee churn prediction research stages.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98919" y="1307528"/>
            <a:ext cx="7890162" cy="1398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75"/>
              </a:lnSpc>
            </a:pPr>
            <a:r>
              <a:rPr lang="en-US" sz="8799">
                <a:solidFill>
                  <a:srgbClr val="273384"/>
                </a:solidFill>
                <a:latin typeface="Eczar Bold"/>
              </a:rPr>
              <a:t>Our Solution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02492"/>
            <a:ext cx="16230600" cy="5516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Our solution for employee attrition is a meticulously designed predictive model that integrates data preprocessing, feature engineering, and advanced analytics.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Balancing both artistic and scientific aspects, our approach provides organizations with a robust framework, harmonizing data-driven methodologies with domain-specific insights for proactive attrition management.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107330" y="5444813"/>
            <a:ext cx="13666933" cy="27299"/>
          </a:xfrm>
          <a:prstGeom prst="line">
            <a:avLst/>
          </a:prstGeom>
          <a:ln w="19050" cap="rnd">
            <a:solidFill>
              <a:srgbClr val="27338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2107330" y="5310188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517260" y="5319712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927191" y="5319712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774263" y="5282565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185794" y="843760"/>
            <a:ext cx="15510005" cy="2590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96"/>
              </a:lnSpc>
              <a:spcBef>
                <a:spcPct val="0"/>
              </a:spcBef>
            </a:pPr>
            <a:r>
              <a:rPr lang="en-US" sz="8580">
                <a:solidFill>
                  <a:srgbClr val="273384"/>
                </a:solidFill>
                <a:latin typeface="Eczar Bold"/>
              </a:rPr>
              <a:t>Machine Learning Algorithms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4868" y="5957887"/>
            <a:ext cx="3364925" cy="158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9"/>
              </a:lnSpc>
              <a:spcBef>
                <a:spcPct val="0"/>
              </a:spcBef>
            </a:pPr>
            <a:r>
              <a:rPr lang="en-US" sz="4899">
                <a:solidFill>
                  <a:srgbClr val="273384"/>
                </a:solidFill>
                <a:latin typeface="Raleway Bold"/>
              </a:rPr>
              <a:t>Logistic Regression</a:t>
            </a:r>
          </a:p>
        </p:txBody>
      </p:sp>
      <p:sp>
        <p:nvSpPr>
          <p:cNvPr id="13" name="Freeform 13"/>
          <p:cNvSpPr/>
          <p:nvPr/>
        </p:nvSpPr>
        <p:spPr>
          <a:xfrm rot="2800797">
            <a:off x="16365742" y="8379382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158503" y="6082030"/>
            <a:ext cx="3364925" cy="78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9"/>
              </a:lnSpc>
              <a:spcBef>
                <a:spcPct val="0"/>
              </a:spcBef>
            </a:pPr>
            <a:r>
              <a:rPr lang="en-US" sz="4899">
                <a:solidFill>
                  <a:srgbClr val="273384"/>
                </a:solidFill>
                <a:latin typeface="Raleway Bold"/>
              </a:rPr>
              <a:t>XGBoost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244728" y="5957887"/>
            <a:ext cx="3364925" cy="158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9"/>
              </a:lnSpc>
              <a:spcBef>
                <a:spcPct val="0"/>
              </a:spcBef>
            </a:pPr>
            <a:r>
              <a:rPr lang="en-US" sz="4899">
                <a:solidFill>
                  <a:srgbClr val="273384"/>
                </a:solidFill>
                <a:latin typeface="Raleway Bold"/>
              </a:rPr>
              <a:t>Cosine Similarity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91801" y="5873115"/>
            <a:ext cx="3364925" cy="158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69"/>
              </a:lnSpc>
              <a:spcBef>
                <a:spcPct val="0"/>
              </a:spcBef>
            </a:pPr>
            <a:r>
              <a:rPr lang="en-US" sz="4899">
                <a:solidFill>
                  <a:srgbClr val="273384"/>
                </a:solidFill>
                <a:latin typeface="Raleway Bold"/>
              </a:rPr>
              <a:t>Random Forest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03203" y="-2978063"/>
            <a:ext cx="18694406" cy="4605433"/>
          </a:xfrm>
          <a:custGeom>
            <a:avLst/>
            <a:gdLst/>
            <a:ahLst/>
            <a:cxnLst/>
            <a:rect l="l" t="t" r="r" b="b"/>
            <a:pathLst>
              <a:path w="18694406" h="4605433">
                <a:moveTo>
                  <a:pt x="0" y="0"/>
                </a:moveTo>
                <a:lnTo>
                  <a:pt x="18694406" y="0"/>
                </a:lnTo>
                <a:lnTo>
                  <a:pt x="18694406" y="4605433"/>
                </a:lnTo>
                <a:lnTo>
                  <a:pt x="0" y="4605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90" b="-759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1964" y="3396742"/>
            <a:ext cx="15444072" cy="586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0" lvl="1" indent="-421005" algn="just">
              <a:lnSpc>
                <a:spcPts val="6942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Raleway"/>
              </a:rPr>
              <a:t>Focusing on XGBoost, our strategy involves in-depth data preprocessing, feature engineering, and model configuration. </a:t>
            </a:r>
          </a:p>
          <a:p>
            <a:pPr marL="842010" lvl="1" indent="-421005" algn="just">
              <a:lnSpc>
                <a:spcPts val="6942"/>
              </a:lnSpc>
              <a:buFont typeface="Arial"/>
              <a:buChar char="•"/>
            </a:pPr>
            <a:r>
              <a:rPr lang="en-US" sz="3900">
                <a:solidFill>
                  <a:srgbClr val="000000"/>
                </a:solidFill>
                <a:latin typeface="Raleway"/>
              </a:rPr>
              <a:t>We prioritize implementation thorough XGBoost, capitalizing on its ensemble learning quality. </a:t>
            </a:r>
          </a:p>
          <a:p>
            <a:pPr marL="755652" lvl="1" indent="-377826" algn="just">
              <a:lnSpc>
                <a:spcPts val="623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Raleway"/>
              </a:rPr>
              <a:t>This strategic choice sets the stage for future enhancements, expanding our toolkit to strengthen predictive capabilities and address nuanced factors in employee attrition.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38500" y="1116136"/>
            <a:ext cx="14011000" cy="106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9"/>
              </a:lnSpc>
            </a:pPr>
            <a:r>
              <a:rPr lang="en-US" sz="6700">
                <a:solidFill>
                  <a:srgbClr val="273384"/>
                </a:solidFill>
                <a:latin typeface="Eczar Bold"/>
              </a:rPr>
              <a:t>Implementation Details - XGBoost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Custom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Canva Sans</vt:lpstr>
      <vt:lpstr>Raleway</vt:lpstr>
      <vt:lpstr>Eczar Bold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AttritionAI: Employee Churn Prediction - CPE 695 - Group 6</dc:title>
  <dc:creator>Rohan Sharma</dc:creator>
  <cp:lastModifiedBy>Rohan Sharma</cp:lastModifiedBy>
  <cp:revision>2</cp:revision>
  <dcterms:created xsi:type="dcterms:W3CDTF">2006-08-16T00:00:00Z</dcterms:created>
  <dcterms:modified xsi:type="dcterms:W3CDTF">2023-12-15T02:56:20Z</dcterms:modified>
  <dc:identifier>DAF2szgtmW8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2023-12-15T02:56:00Z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b96766f7-8dce-4a66-8006-e22f2fb19056</vt:lpwstr>
  </property>
  <property fmtid="{D5CDD505-2E9C-101B-9397-08002B2CF9AE}" pid="8" name="MSIP_Label_a73fd474-4f3c-44ed-88fb-5cc4bd2471bf_ContentBits">
    <vt:lpwstr>0</vt:lpwstr>
  </property>
</Properties>
</file>